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81b9310d2a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81b9310d2a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81b9310d2a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81b9310d2a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The Toyota Method </a:t>
            </a:r>
            <a:r>
              <a:rPr lang="en"/>
              <a:t>for Problem Definition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>
            <p:ph type="title"/>
          </p:nvPr>
        </p:nvSpPr>
        <p:spPr>
          <a:xfrm>
            <a:off x="311700" y="445025"/>
            <a:ext cx="50424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Toyota Method: Steps 1-4</a:t>
            </a:r>
            <a:endParaRPr/>
          </a:p>
        </p:txBody>
      </p:sp>
      <p:sp>
        <p:nvSpPr>
          <p:cNvPr id="60" name="Google Shape;60;p14"/>
          <p:cNvSpPr txBox="1"/>
          <p:nvPr>
            <p:ph idx="1" type="body"/>
          </p:nvPr>
        </p:nvSpPr>
        <p:spPr>
          <a:xfrm>
            <a:off x="311700" y="1152475"/>
            <a:ext cx="47922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1800"/>
              </a:spcBef>
              <a:spcAft>
                <a:spcPts val="0"/>
              </a:spcAft>
              <a:buNone/>
            </a:pPr>
            <a:r>
              <a:rPr b="1" lang="en" sz="2200">
                <a:solidFill>
                  <a:srgbClr val="0000FF"/>
                </a:solidFill>
              </a:rPr>
              <a:t>Step 1: Identify the Problems</a:t>
            </a:r>
            <a:endParaRPr b="1" sz="2200">
              <a:solidFill>
                <a:srgbClr val="0000FF"/>
              </a:solidFill>
            </a:endParaRPr>
          </a:p>
          <a:p>
            <a:pPr indent="0" lvl="0" marL="0" rtl="0" algn="l">
              <a:spcBef>
                <a:spcPts val="1800"/>
              </a:spcBef>
              <a:spcAft>
                <a:spcPts val="0"/>
              </a:spcAft>
              <a:buNone/>
            </a:pPr>
            <a:r>
              <a:rPr b="1" lang="en" sz="2200">
                <a:solidFill>
                  <a:srgbClr val="9900FF"/>
                </a:solidFill>
              </a:rPr>
              <a:t>Step 2: Clarify the Problems</a:t>
            </a:r>
            <a:endParaRPr b="1" sz="2200">
              <a:solidFill>
                <a:srgbClr val="9900FF"/>
              </a:solidFill>
            </a:endParaRPr>
          </a:p>
          <a:p>
            <a:pPr indent="0" lvl="0" marL="0" rtl="0" algn="l">
              <a:spcBef>
                <a:spcPts val="1800"/>
              </a:spcBef>
              <a:spcAft>
                <a:spcPts val="0"/>
              </a:spcAft>
              <a:buNone/>
            </a:pPr>
            <a:r>
              <a:rPr b="1" lang="en" sz="2200">
                <a:solidFill>
                  <a:srgbClr val="3C9709"/>
                </a:solidFill>
              </a:rPr>
              <a:t>Step 3: Define the Goals</a:t>
            </a:r>
            <a:endParaRPr b="1" sz="2200">
              <a:solidFill>
                <a:srgbClr val="3C9709"/>
              </a:solidFill>
            </a:endParaRPr>
          </a:p>
          <a:p>
            <a:pPr indent="0" lvl="0" marL="0" rtl="0" algn="l">
              <a:spcBef>
                <a:spcPts val="1800"/>
              </a:spcBef>
              <a:spcAft>
                <a:spcPts val="4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200">
                <a:solidFill>
                  <a:srgbClr val="F109E3"/>
                </a:solidFill>
              </a:rPr>
              <a:t>Step 4: Identify Root Causes</a:t>
            </a:r>
            <a:endParaRPr b="1" sz="2200">
              <a:solidFill>
                <a:srgbClr val="3C9709"/>
              </a:solidFill>
            </a:endParaRPr>
          </a:p>
        </p:txBody>
      </p:sp>
      <p:pic>
        <p:nvPicPr>
          <p:cNvPr id="61" name="Google Shape;61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7248250" y="152400"/>
            <a:ext cx="1572950" cy="22554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